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16"/>
  </p:notesMasterIdLst>
  <p:sldIdLst>
    <p:sldId id="278" r:id="rId5"/>
    <p:sldId id="279" r:id="rId6"/>
    <p:sldId id="280" r:id="rId7"/>
    <p:sldId id="286" r:id="rId8"/>
    <p:sldId id="281" r:id="rId9"/>
    <p:sldId id="287" r:id="rId10"/>
    <p:sldId id="282" r:id="rId11"/>
    <p:sldId id="288" r:id="rId12"/>
    <p:sldId id="283" r:id="rId13"/>
    <p:sldId id="289" r:id="rId14"/>
    <p:sldId id="285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882E0CD-4CB3-F03A-74A4-9C5D1E586463}" v="645" dt="2022-11-21T00:31:50.227"/>
    <p1510:client id="{A9965696-1A47-49A9-84E5-A36076E4C4A0}" v="739" dt="2022-11-21T04:50:17.634"/>
    <p1510:client id="{D2C9420A-6E45-3D8D-1D56-55D1CB6CA132}" v="103" dt="2022-11-21T04:47:32.488"/>
    <p1510:client id="{DB07F61C-FD83-4AEA-9C29-1B708187D99D}" v="140" dt="2022-11-21T00:58:02.93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94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D01546-198A-4195-BCF8-F0FF54C90E5E}" type="datetimeFigureOut">
              <a:rPr lang="en-US" smtClean="0"/>
              <a:t>11/20/2022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6DE88F-1F85-4A27-9D34-D74A50E7B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0918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78475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11/20/2022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7467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11/20/2022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5022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11/20/2022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850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11/20/2022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752911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11/20/2022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50925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11/20/2022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6478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11/20/2022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2546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11/20/2022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8654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11/20/2022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401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11/20/2022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2058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11/20/2022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1203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11/20/2022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940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11/20/2022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1302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11/20/2022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5569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11/20/2022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567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11/20/2022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97835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6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7.jpeg"/><Relationship Id="rId5" Type="http://schemas.openxmlformats.org/officeDocument/2006/relationships/image" Target="../media/image3.png"/><Relationship Id="rId4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9" name="Rectangle 110">
            <a:extLst>
              <a:ext uri="{FF2B5EF4-FFF2-40B4-BE49-F238E27FC236}">
                <a16:creationId xmlns:a16="http://schemas.microsoft.com/office/drawing/2014/main" id="{1E70A317-DCED-4E80-AA2D-467D8702E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61790" y="1544320"/>
            <a:ext cx="3382832" cy="2313092"/>
          </a:xfrm>
        </p:spPr>
        <p:txBody>
          <a:bodyPr>
            <a:normAutofit/>
          </a:bodyPr>
          <a:lstStyle/>
          <a:p>
            <a:pPr algn="l"/>
            <a:r>
              <a:rPr lang="en-US" sz="4200"/>
              <a:t>Final Project: Dijkstra’s Algorithm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61791" y="4399280"/>
            <a:ext cx="3382831" cy="1363701"/>
          </a:xfrm>
        </p:spPr>
        <p:txBody>
          <a:bodyPr>
            <a:normAutofit/>
          </a:bodyPr>
          <a:lstStyle/>
          <a:p>
            <a:pPr marL="0" marR="0" algn="l">
              <a:lnSpc>
                <a:spcPct val="100000"/>
              </a:lnSpc>
              <a:spcBef>
                <a:spcPts val="0"/>
              </a:spcBef>
              <a:tabLst>
                <a:tab pos="2971800" algn="ctr"/>
                <a:tab pos="5943600" algn="r"/>
              </a:tabLst>
            </a:pPr>
            <a:r>
              <a:rPr lang="en-US" sz="140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Paul-Ann Francis </a:t>
            </a:r>
            <a:endParaRPr lang="en-US" sz="1400">
              <a:solidFill>
                <a:schemeClr val="tx1">
                  <a:lumMod val="8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l">
              <a:lnSpc>
                <a:spcPct val="100000"/>
              </a:lnSpc>
              <a:spcBef>
                <a:spcPts val="0"/>
              </a:spcBef>
              <a:tabLst>
                <a:tab pos="2971800" algn="ctr"/>
                <a:tab pos="5943600" algn="r"/>
              </a:tabLst>
            </a:pPr>
            <a:r>
              <a:rPr lang="en-US" sz="140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Ahmed </a:t>
            </a:r>
            <a:r>
              <a:rPr lang="en-US" sz="140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Ghoneim</a:t>
            </a:r>
            <a:endParaRPr lang="en-US" sz="1400">
              <a:solidFill>
                <a:schemeClr val="tx1">
                  <a:lumMod val="8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l">
              <a:lnSpc>
                <a:spcPct val="100000"/>
              </a:lnSpc>
              <a:spcBef>
                <a:spcPts val="0"/>
              </a:spcBef>
              <a:tabLst>
                <a:tab pos="2971800" algn="ctr"/>
                <a:tab pos="5943600" algn="r"/>
              </a:tabLst>
            </a:pPr>
            <a:r>
              <a:rPr lang="en-US" sz="140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Guillermo Medina</a:t>
            </a:r>
            <a:endParaRPr lang="en-US" sz="1400">
              <a:solidFill>
                <a:schemeClr val="tx1">
                  <a:lumMod val="8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l">
              <a:lnSpc>
                <a:spcPct val="100000"/>
              </a:lnSpc>
              <a:spcBef>
                <a:spcPts val="0"/>
              </a:spcBef>
              <a:tabLst>
                <a:tab pos="2971800" algn="ctr"/>
                <a:tab pos="5943600" algn="r"/>
              </a:tabLst>
            </a:pPr>
            <a:r>
              <a:rPr lang="en-US" sz="140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Ameena Mohammed</a:t>
            </a:r>
            <a:endParaRPr lang="en-US" sz="1400">
              <a:solidFill>
                <a:schemeClr val="tx1">
                  <a:lumMod val="8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" name="Picture 7" descr="Illuminated technology network on a dark background">
            <a:extLst>
              <a:ext uri="{FF2B5EF4-FFF2-40B4-BE49-F238E27FC236}">
                <a16:creationId xmlns:a16="http://schemas.microsoft.com/office/drawing/2014/main" id="{29C462E9-2B79-4851-D4E2-3764DBBF4BB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672" r="21503"/>
          <a:stretch/>
        </p:blipFill>
        <p:spPr>
          <a:xfrm>
            <a:off x="4654297" y="10"/>
            <a:ext cx="7537704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8842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863A5-8037-0CF0-2EC1-473FE30FD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/>
              <a:t>Functionality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7493CB-A8E5-BD26-00E7-2AF1BC4614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76450"/>
            <a:ext cx="5172163" cy="3714749"/>
          </a:xfrm>
        </p:spPr>
        <p:txBody>
          <a:bodyPr>
            <a:normAutofit fontScale="77500" lnSpcReduction="20000"/>
          </a:bodyPr>
          <a:lstStyle/>
          <a:p>
            <a:pPr indent="-305435"/>
            <a:r>
              <a:rPr lang="en-US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Digital Mapping Services such as Google Maps - </a:t>
            </a:r>
            <a:r>
              <a:rPr lang="en-US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ea typeface="+mn-lt"/>
                <a:cs typeface="+mn-lt"/>
              </a:rPr>
              <a:t>This Algorithm is used to find the minimum distance between two locations along with its path. </a:t>
            </a:r>
            <a:endParaRPr lang="en-US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  <a:p>
            <a:pPr indent="-305435"/>
            <a:r>
              <a:rPr lang="en-US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IP Routing - The algorithm can </a:t>
            </a:r>
            <a:r>
              <a:rPr lang="en-US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ea typeface="+mn-lt"/>
                <a:cs typeface="+mn-lt"/>
              </a:rPr>
              <a:t>be used to find the shortest Open path in IP routing by using Open Shortest Path First which is a routing protocol that is used to find the optimal path between the source and destination router. </a:t>
            </a:r>
          </a:p>
          <a:p>
            <a:pPr indent="-305435"/>
            <a:r>
              <a:rPr lang="en-US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Social Media Applications - This algorithm can be </a:t>
            </a:r>
            <a:r>
              <a:rPr lang="en-US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ea typeface="+mn-lt"/>
                <a:cs typeface="+mn-lt"/>
              </a:rPr>
              <a:t>utilized to find the shortest path between users measured by the number of connections and interactions made between users.</a:t>
            </a:r>
            <a:endParaRPr lang="en-US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</p:txBody>
      </p:sp>
      <p:pic>
        <p:nvPicPr>
          <p:cNvPr id="10" name="Picture 10" descr="Diagram&#10;&#10;Description automatically generated">
            <a:extLst>
              <a:ext uri="{FF2B5EF4-FFF2-40B4-BE49-F238E27FC236}">
                <a16:creationId xmlns:a16="http://schemas.microsoft.com/office/drawing/2014/main" id="{3A63DE04-94A7-7EEC-51AF-E68D9BFAC0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8943" y="3997083"/>
            <a:ext cx="2852057" cy="2554092"/>
          </a:xfrm>
          <a:prstGeom prst="rect">
            <a:avLst/>
          </a:prstGeom>
        </p:spPr>
      </p:pic>
      <p:pic>
        <p:nvPicPr>
          <p:cNvPr id="11" name="Picture 11" descr="A picture containing text, person&#10;&#10;Description automatically generated">
            <a:extLst>
              <a:ext uri="{FF2B5EF4-FFF2-40B4-BE49-F238E27FC236}">
                <a16:creationId xmlns:a16="http://schemas.microsoft.com/office/drawing/2014/main" id="{07AD344E-0081-8E79-040D-0DA255F5BB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600" y="1665514"/>
            <a:ext cx="2405744" cy="2667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763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3">
            <a:extLst>
              <a:ext uri="{FF2B5EF4-FFF2-40B4-BE49-F238E27FC236}">
                <a16:creationId xmlns:a16="http://schemas.microsoft.com/office/drawing/2014/main" id="{5A338357-1A6A-4C1E-A6D6-1DCDE6DF4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Rectangle 25">
            <a:extLst>
              <a:ext uri="{FF2B5EF4-FFF2-40B4-BE49-F238E27FC236}">
                <a16:creationId xmlns:a16="http://schemas.microsoft.com/office/drawing/2014/main" id="{E1F51140-4156-423C-9638-1223606FBA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166116" y="164592"/>
            <a:ext cx="11859768" cy="6528816"/>
          </a:xfrm>
          <a:prstGeom prst="rect">
            <a:avLst/>
          </a:prstGeom>
          <a:ln w="15875" cap="sq" cmpd="sng">
            <a:noFill/>
            <a:miter lim="800000"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C76482-5054-814D-A645-C279ED0C2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8889" y="1097280"/>
            <a:ext cx="6043875" cy="462686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5400">
                <a:solidFill>
                  <a:schemeClr val="tx1"/>
                </a:solidFill>
              </a:rPr>
              <a:t>The End</a:t>
            </a:r>
          </a:p>
        </p:txBody>
      </p:sp>
      <p:cxnSp>
        <p:nvCxnSpPr>
          <p:cNvPr id="25" name="Straight Connector 27">
            <a:extLst>
              <a:ext uri="{FF2B5EF4-FFF2-40B4-BE49-F238E27FC236}">
                <a16:creationId xmlns:a16="http://schemas.microsoft.com/office/drawing/2014/main" id="{2DAA738B-EDF5-4694-B25A-3488245BC8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37395" y="2057399"/>
            <a:ext cx="0" cy="2743200"/>
          </a:xfrm>
          <a:prstGeom prst="line">
            <a:avLst/>
          </a:prstGeom>
          <a:ln w="25400">
            <a:solidFill>
              <a:schemeClr val="bg2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56668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1" name="Rectangle 90">
            <a:extLst>
              <a:ext uri="{FF2B5EF4-FFF2-40B4-BE49-F238E27FC236}">
                <a16:creationId xmlns:a16="http://schemas.microsoft.com/office/drawing/2014/main" id="{98CCEB25-E2E3-481F-A03A-19767D3E72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581575"/>
            <a:ext cx="3078749" cy="970450"/>
          </a:xfrm>
        </p:spPr>
        <p:txBody>
          <a:bodyPr anchor="b">
            <a:normAutofit/>
          </a:bodyPr>
          <a:lstStyle/>
          <a:p>
            <a:pPr algn="l"/>
            <a:r>
              <a:rPr lang="en-US" sz="2800"/>
              <a:t>Table of Contents	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73089"/>
            <a:ext cx="3078749" cy="4058751"/>
          </a:xfrm>
        </p:spPr>
        <p:txBody>
          <a:bodyPr anchor="t">
            <a:normAutofit/>
          </a:bodyPr>
          <a:lstStyle/>
          <a:p>
            <a:pPr marL="36900" lvl="0" indent="0">
              <a:lnSpc>
                <a:spcPct val="200000"/>
              </a:lnSpc>
              <a:buNone/>
            </a:pPr>
            <a:r>
              <a:rPr lang="en-US" sz="2000"/>
              <a:t>Description of Algorithm</a:t>
            </a:r>
          </a:p>
          <a:p>
            <a:pPr marL="36900" lvl="0" indent="0">
              <a:lnSpc>
                <a:spcPct val="200000"/>
              </a:lnSpc>
              <a:buNone/>
            </a:pPr>
            <a:r>
              <a:rPr lang="en-US" sz="2000"/>
              <a:t>Graph Data Structure</a:t>
            </a:r>
          </a:p>
          <a:p>
            <a:pPr marL="36900" lvl="0" indent="0">
              <a:lnSpc>
                <a:spcPct val="200000"/>
              </a:lnSpc>
              <a:buNone/>
            </a:pPr>
            <a:r>
              <a:rPr lang="en-US" sz="2000"/>
              <a:t>Time and Space Complexity</a:t>
            </a:r>
          </a:p>
          <a:p>
            <a:pPr marL="36900" lvl="0" indent="0">
              <a:lnSpc>
                <a:spcPct val="200000"/>
              </a:lnSpc>
              <a:buNone/>
            </a:pPr>
            <a:r>
              <a:rPr lang="en-US" sz="2000"/>
              <a:t>Functionality</a:t>
            </a:r>
          </a:p>
          <a:p>
            <a:endParaRPr lang="en-US" sz="1600"/>
          </a:p>
        </p:txBody>
      </p:sp>
      <p:pic>
        <p:nvPicPr>
          <p:cNvPr id="112" name="Picture 92">
            <a:extLst>
              <a:ext uri="{FF2B5EF4-FFF2-40B4-BE49-F238E27FC236}">
                <a16:creationId xmlns:a16="http://schemas.microsoft.com/office/drawing/2014/main" id="{B536FA4E-0152-4E27-91DA-0FC22D184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4552950" y="1"/>
            <a:ext cx="7639050" cy="6858000"/>
          </a:xfrm>
          <a:prstGeom prst="rect">
            <a:avLst/>
          </a:prstGeom>
        </p:spPr>
      </p:pic>
      <p:pic>
        <p:nvPicPr>
          <p:cNvPr id="9" name="Picture 8" descr="Sphere of mesh and nodes">
            <a:extLst>
              <a:ext uri="{FF2B5EF4-FFF2-40B4-BE49-F238E27FC236}">
                <a16:creationId xmlns:a16="http://schemas.microsoft.com/office/drawing/2014/main" id="{21F9FC92-809F-1E46-7E9F-A03B4195B6A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783" r="8783"/>
          <a:stretch/>
        </p:blipFill>
        <p:spPr>
          <a:xfrm>
            <a:off x="4654295" y="10"/>
            <a:ext cx="7537705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2356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1E70A317-DCED-4E80-AA2D-467D8702E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47590C-6551-CEF7-E3D0-015E335306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1791" y="835383"/>
            <a:ext cx="3382832" cy="349954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4200"/>
              <a:t>Description of Algorithm</a:t>
            </a:r>
            <a:br>
              <a:rPr lang="en-US" sz="4200"/>
            </a:br>
            <a:endParaRPr lang="en-US" sz="4200"/>
          </a:p>
        </p:txBody>
      </p:sp>
      <p:pic>
        <p:nvPicPr>
          <p:cNvPr id="7" name="Picture 4" descr="Computer script on a screen">
            <a:extLst>
              <a:ext uri="{FF2B5EF4-FFF2-40B4-BE49-F238E27FC236}">
                <a16:creationId xmlns:a16="http://schemas.microsoft.com/office/drawing/2014/main" id="{345A3980-78FE-DF97-4BE2-3CB19190B5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6633" b="-1"/>
          <a:stretch/>
        </p:blipFill>
        <p:spPr>
          <a:xfrm>
            <a:off x="4654297" y="10"/>
            <a:ext cx="7537704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436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47590C-6551-CEF7-E3D0-015E335306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800"/>
              <a:t>Description of Algorithm</a:t>
            </a:r>
            <a:br>
              <a:rPr lang="en-US" sz="4800"/>
            </a:b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98F652-3B68-CF93-C700-CC97E92FA7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641022"/>
            <a:ext cx="5172162" cy="4531177"/>
          </a:xfrm>
        </p:spPr>
        <p:txBody>
          <a:bodyPr>
            <a:normAutofit fontScale="92500" lnSpcReduction="20000"/>
          </a:bodyPr>
          <a:lstStyle/>
          <a:p>
            <a:pPr indent="-305435"/>
            <a:r>
              <a:rPr lang="en-US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Dijkstra's Algorithm is based on a pure greedy approach to find the minimal amount of steps to reach a destination.</a:t>
            </a:r>
          </a:p>
          <a:p>
            <a:pPr indent="-305435"/>
            <a:r>
              <a:rPr lang="en-US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Path property and Visited property are two main properties for each vertex</a:t>
            </a:r>
          </a:p>
          <a:p>
            <a:pPr indent="-305435"/>
            <a:r>
              <a:rPr lang="en-US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The shortest path to a vertex is found by comparing the weight or cost on each edge</a:t>
            </a:r>
          </a:p>
          <a:p>
            <a:pPr indent="-305435"/>
            <a:r>
              <a:rPr lang="en-US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Relaxation process is used to lower the cost of reaching a vertex by using another vertex</a:t>
            </a:r>
          </a:p>
          <a:p>
            <a:pPr indent="-305435"/>
            <a:r>
              <a:rPr lang="en-US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All the above points are continuously repeated until all the vertices in the graph are marked visited.</a:t>
            </a:r>
          </a:p>
        </p:txBody>
      </p:sp>
      <p:pic>
        <p:nvPicPr>
          <p:cNvPr id="8" name="Picture 8" descr="A picture containing clock&#10;&#10;Description automatically generated">
            <a:extLst>
              <a:ext uri="{FF2B5EF4-FFF2-40B4-BE49-F238E27FC236}">
                <a16:creationId xmlns:a16="http://schemas.microsoft.com/office/drawing/2014/main" id="{47423568-3ACD-7170-D139-9704B55B6B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4858" y="2251523"/>
            <a:ext cx="5693225" cy="2899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1816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BD32A07D-C646-4CC0-BA93-76707E707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09EA58-A805-F8B6-7FA1-53FFFFA1F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47377" y="835383"/>
            <a:ext cx="3382832" cy="349954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4200"/>
              <a:t>Graph Data Structure</a:t>
            </a:r>
            <a:br>
              <a:rPr lang="en-US" sz="4200"/>
            </a:br>
            <a:endParaRPr lang="en-US" sz="4200"/>
          </a:p>
        </p:txBody>
      </p:sp>
      <p:pic>
        <p:nvPicPr>
          <p:cNvPr id="5" name="Picture 4" descr="Abstract background of blue mesh and nodes">
            <a:extLst>
              <a:ext uri="{FF2B5EF4-FFF2-40B4-BE49-F238E27FC236}">
                <a16:creationId xmlns:a16="http://schemas.microsoft.com/office/drawing/2014/main" id="{203DABD8-74D5-2D0A-54CA-2C1620492B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175"/>
          <a:stretch/>
        </p:blipFill>
        <p:spPr>
          <a:xfrm>
            <a:off x="-1" y="10"/>
            <a:ext cx="7537704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792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09EA58-A805-F8B6-7FA1-53FFFFA1F2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800"/>
              <a:t>Graph Data Structure</a:t>
            </a:r>
            <a:br>
              <a:rPr lang="en-US" sz="4800"/>
            </a:b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616CCC-89F6-202C-A06B-C3A8368693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76450"/>
            <a:ext cx="5172162" cy="4278630"/>
          </a:xfrm>
        </p:spPr>
        <p:txBody>
          <a:bodyPr>
            <a:normAutofit fontScale="77500" lnSpcReduction="20000"/>
          </a:bodyPr>
          <a:lstStyle/>
          <a:p>
            <a:r>
              <a:rPr lang="en-US"/>
              <a:t>Graphs consists of nodes called a vertex and their edges that connect these vertices to other vertices. The edge is given a weight which is simply a number that is used as the distance between two vertices.</a:t>
            </a:r>
          </a:p>
          <a:p>
            <a:r>
              <a:rPr lang="en-US"/>
              <a:t>The Vertex, Edge and Graph are all separated into classes where the first two are then used and implemented inside the latter Graph class.</a:t>
            </a:r>
          </a:p>
          <a:p>
            <a:r>
              <a:rPr lang="en-US"/>
              <a:t>The graph uses a Priority Queue to store weighted vertices by distance from the starting node from smallest to largest.</a:t>
            </a:r>
          </a:p>
          <a:p>
            <a:r>
              <a:rPr lang="en-US"/>
              <a:t>The graph represents non-linear data structure based more on the relationship between vertices</a:t>
            </a:r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D1C9829D-8FC5-B328-FDDE-ECCE9F63FE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6485" y="2727924"/>
            <a:ext cx="4800599" cy="2077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9093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1E70A317-DCED-4E80-AA2D-467D8702E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71FCCD-606D-1264-615A-04131003A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1791" y="835383"/>
            <a:ext cx="3382832" cy="349954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4200"/>
              <a:t>Time and Space Complexity</a:t>
            </a:r>
            <a:br>
              <a:rPr lang="en-US" sz="4200"/>
            </a:br>
            <a:endParaRPr lang="en-US" sz="4200"/>
          </a:p>
        </p:txBody>
      </p:sp>
      <p:pic>
        <p:nvPicPr>
          <p:cNvPr id="7" name="Picture 4" descr="Abstract background of data">
            <a:extLst>
              <a:ext uri="{FF2B5EF4-FFF2-40B4-BE49-F238E27FC236}">
                <a16:creationId xmlns:a16="http://schemas.microsoft.com/office/drawing/2014/main" id="{50A41FFE-09BB-41A9-4996-83BC4AA8E82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878" r="23297"/>
          <a:stretch/>
        </p:blipFill>
        <p:spPr>
          <a:xfrm>
            <a:off x="4654297" y="10"/>
            <a:ext cx="7537704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658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71FCCD-606D-1264-615A-04131003A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800"/>
              <a:t>Time and Space Complexity</a:t>
            </a:r>
            <a:br>
              <a:rPr lang="en-US" sz="4800"/>
            </a:b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E1DE03-D4AC-C2B8-3A53-EF8BCEBE91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indent="-305435"/>
            <a:r>
              <a:rPr lang="en-US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Adding a vertex  and an edge is O(1).</a:t>
            </a:r>
          </a:p>
          <a:p>
            <a:pPr indent="-305435"/>
            <a:r>
              <a:rPr lang="en-US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For adjacency list representation, it takes O(E Log V) and can be further reduced into O((V+E )Log V) by using a Fibonacci Heap.</a:t>
            </a:r>
          </a:p>
          <a:p>
            <a:pPr indent="-305435"/>
            <a:r>
              <a:rPr lang="en-US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All the vertices can be traversed in O(V+E) time by using Breadth First Search which uses a Queue Data Structure.</a:t>
            </a:r>
          </a:p>
        </p:txBody>
      </p:sp>
    </p:spTree>
    <p:extLst>
      <p:ext uri="{BB962C8B-B14F-4D97-AF65-F5344CB8AC3E}">
        <p14:creationId xmlns:p14="http://schemas.microsoft.com/office/powerpoint/2010/main" val="32753150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BD32A07D-C646-4CC0-BA93-76707E707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0863A5-8037-0CF0-2EC1-473FE30FD2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47377" y="835383"/>
            <a:ext cx="3382832" cy="349954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4200"/>
              <a:t>Functionality</a:t>
            </a:r>
          </a:p>
        </p:txBody>
      </p:sp>
      <p:pic>
        <p:nvPicPr>
          <p:cNvPr id="5" name="Picture 4" descr="CPU with binary numbers and blueprint">
            <a:extLst>
              <a:ext uri="{FF2B5EF4-FFF2-40B4-BE49-F238E27FC236}">
                <a16:creationId xmlns:a16="http://schemas.microsoft.com/office/drawing/2014/main" id="{440CCAFD-6C95-1D6C-E61C-6558E67AD6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557" r="16618"/>
          <a:stretch/>
        </p:blipFill>
        <p:spPr>
          <a:xfrm>
            <a:off x="-1" y="10"/>
            <a:ext cx="7537704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938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Custom 35">
      <a:dk1>
        <a:sysClr val="windowText" lastClr="000000"/>
      </a:dk1>
      <a:lt1>
        <a:sysClr val="window" lastClr="FFFFFF"/>
      </a:lt1>
      <a:dk2>
        <a:srgbClr val="4E3B30"/>
      </a:dk2>
      <a:lt2>
        <a:srgbClr val="F4EDD8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Custom 4">
      <a:majorFont>
        <a:latin typeface="Goudy Old Style"/>
        <a:ea typeface=""/>
        <a:cs typeface=""/>
      </a:majorFont>
      <a:minorFont>
        <a:latin typeface="Goudy Old Style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2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4B270AB-C138-415C-897E-3C24487DECF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C4C00F4-06E9-43E3-AD97-88A857CEFA82}">
  <ds:schemaRefs>
    <ds:schemaRef ds:uri="71af3243-3dd4-4a8d-8c0d-dd76da1f02a5"/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0585E981-8C91-4205-A0C3-C991F42B4C9E}">
  <ds:schemaRefs>
    <ds:schemaRef ds:uri="16c05727-aa75-4e4a-9b5f-8a80a1165891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{B9C60055-393C-44AB-AFEA-60EB54BA6D39}tf55705232_win32</Template>
  <TotalTime>0</TotalTime>
  <Words>409</Words>
  <Application>Microsoft Office PowerPoint</Application>
  <PresentationFormat>Widescreen</PresentationFormat>
  <Paragraphs>35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Calibri</vt:lpstr>
      <vt:lpstr>Goudy Old Style</vt:lpstr>
      <vt:lpstr>Times New Roman</vt:lpstr>
      <vt:lpstr>Wingdings 2</vt:lpstr>
      <vt:lpstr>SlateVTI</vt:lpstr>
      <vt:lpstr>Final Project: Dijkstra’s Algorithm</vt:lpstr>
      <vt:lpstr>Table of Contents </vt:lpstr>
      <vt:lpstr>Description of Algorithm </vt:lpstr>
      <vt:lpstr>Description of Algorithm </vt:lpstr>
      <vt:lpstr>Graph Data Structure </vt:lpstr>
      <vt:lpstr>Graph Data Structure </vt:lpstr>
      <vt:lpstr>Time and Space Complexity </vt:lpstr>
      <vt:lpstr>Time and Space Complexity </vt:lpstr>
      <vt:lpstr>Functionality</vt:lpstr>
      <vt:lpstr>Functionality</vt:lpstr>
      <vt:lpstr>The End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Final Project: Dijkstra’s Algorithm</dc:title>
  <dc:creator>Paul-Ann Francis</dc:creator>
  <cp:lastModifiedBy>Paul-Ann Francis</cp:lastModifiedBy>
  <cp:revision>1</cp:revision>
  <dcterms:created xsi:type="dcterms:W3CDTF">2022-11-20T23:18:56Z</dcterms:created>
  <dcterms:modified xsi:type="dcterms:W3CDTF">2022-11-21T04:50:17Z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